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1" r:id="rId4"/>
    <p:sldId id="263" r:id="rId5"/>
    <p:sldId id="260" r:id="rId6"/>
    <p:sldId id="259" r:id="rId7"/>
    <p:sldId id="258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9" autoAdjust="0"/>
    <p:restoredTop sz="86411" autoAdjust="0"/>
  </p:normalViewPr>
  <p:slideViewPr>
    <p:cSldViewPr>
      <p:cViewPr varScale="1">
        <p:scale>
          <a:sx n="71" d="100"/>
          <a:sy n="71" d="100"/>
        </p:scale>
        <p:origin x="120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445E-61DE-4AF2-A5F2-A70D96547292}" type="datetimeFigureOut">
              <a:rPr lang="ko-KR" altLang="en-US" smtClean="0"/>
              <a:pPr/>
              <a:t>2026-02-18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AA75-4923-49D7-90AA-7A038FA609B1}" type="slidenum">
              <a:rPr lang="ko-KR" altLang="en-US" smtClean="0"/>
              <a:pPr/>
              <a:t>‹Nr.›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445E-61DE-4AF2-A5F2-A70D96547292}" type="datetimeFigureOut">
              <a:rPr lang="ko-KR" altLang="en-US" smtClean="0"/>
              <a:pPr/>
              <a:t>2026-02-18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AA75-4923-49D7-90AA-7A038FA609B1}" type="slidenum">
              <a:rPr lang="ko-KR" altLang="en-US" smtClean="0"/>
              <a:pPr/>
              <a:t>‹Nr.›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445E-61DE-4AF2-A5F2-A70D96547292}" type="datetimeFigureOut">
              <a:rPr lang="ko-KR" altLang="en-US" smtClean="0"/>
              <a:pPr/>
              <a:t>2026-02-18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AA75-4923-49D7-90AA-7A038FA609B1}" type="slidenum">
              <a:rPr lang="ko-KR" altLang="en-US" smtClean="0"/>
              <a:pPr/>
              <a:t>‹Nr.›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445E-61DE-4AF2-A5F2-A70D96547292}" type="datetimeFigureOut">
              <a:rPr lang="ko-KR" altLang="en-US" smtClean="0"/>
              <a:pPr/>
              <a:t>2026-02-18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AA75-4923-49D7-90AA-7A038FA609B1}" type="slidenum">
              <a:rPr lang="ko-KR" altLang="en-US" smtClean="0"/>
              <a:pPr/>
              <a:t>‹Nr.›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445E-61DE-4AF2-A5F2-A70D96547292}" type="datetimeFigureOut">
              <a:rPr lang="ko-KR" altLang="en-US" smtClean="0"/>
              <a:pPr/>
              <a:t>2026-02-18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AA75-4923-49D7-90AA-7A038FA609B1}" type="slidenum">
              <a:rPr lang="ko-KR" altLang="en-US" smtClean="0"/>
              <a:pPr/>
              <a:t>‹Nr.›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445E-61DE-4AF2-A5F2-A70D96547292}" type="datetimeFigureOut">
              <a:rPr lang="ko-KR" altLang="en-US" smtClean="0"/>
              <a:pPr/>
              <a:t>2026-02-18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AA75-4923-49D7-90AA-7A038FA609B1}" type="slidenum">
              <a:rPr lang="ko-KR" altLang="en-US" smtClean="0"/>
              <a:pPr/>
              <a:t>‹Nr.›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445E-61DE-4AF2-A5F2-A70D96547292}" type="datetimeFigureOut">
              <a:rPr lang="ko-KR" altLang="en-US" smtClean="0"/>
              <a:pPr/>
              <a:t>2026-02-18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AA75-4923-49D7-90AA-7A038FA609B1}" type="slidenum">
              <a:rPr lang="ko-KR" altLang="en-US" smtClean="0"/>
              <a:pPr/>
              <a:t>‹Nr.›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445E-61DE-4AF2-A5F2-A70D96547292}" type="datetimeFigureOut">
              <a:rPr lang="ko-KR" altLang="en-US" smtClean="0"/>
              <a:pPr/>
              <a:t>2026-02-18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AA75-4923-49D7-90AA-7A038FA609B1}" type="slidenum">
              <a:rPr lang="ko-KR" altLang="en-US" smtClean="0"/>
              <a:pPr/>
              <a:t>‹Nr.›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445E-61DE-4AF2-A5F2-A70D96547292}" type="datetimeFigureOut">
              <a:rPr lang="ko-KR" altLang="en-US" smtClean="0"/>
              <a:pPr/>
              <a:t>2026-02-18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AA75-4923-49D7-90AA-7A038FA609B1}" type="slidenum">
              <a:rPr lang="ko-KR" altLang="en-US" smtClean="0"/>
              <a:pPr/>
              <a:t>‹Nr.›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445E-61DE-4AF2-A5F2-A70D96547292}" type="datetimeFigureOut">
              <a:rPr lang="ko-KR" altLang="en-US" smtClean="0"/>
              <a:pPr/>
              <a:t>2026-02-18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AA75-4923-49D7-90AA-7A038FA609B1}" type="slidenum">
              <a:rPr lang="ko-KR" altLang="en-US" smtClean="0"/>
              <a:pPr/>
              <a:t>‹Nr.›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445E-61DE-4AF2-A5F2-A70D96547292}" type="datetimeFigureOut">
              <a:rPr lang="ko-KR" altLang="en-US" smtClean="0"/>
              <a:pPr/>
              <a:t>2026-02-18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1AA75-4923-49D7-90AA-7A038FA609B1}" type="slidenum">
              <a:rPr lang="ko-KR" altLang="en-US" smtClean="0"/>
              <a:pPr/>
              <a:t>‹Nr.›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A445E-61DE-4AF2-A5F2-A70D96547292}" type="datetimeFigureOut">
              <a:rPr lang="ko-KR" altLang="en-US" smtClean="0"/>
              <a:pPr/>
              <a:t>2026-02-18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1AA75-4923-49D7-90AA-7A038FA609B1}" type="slidenum">
              <a:rPr lang="ko-KR" altLang="en-US" smtClean="0"/>
              <a:pPr/>
              <a:t>‹Nr.›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ko-KR" altLang="en-US" dirty="0"/>
            </a:br>
            <a:endParaRPr lang="ko-KR" altLang="en-US" dirty="0"/>
          </a:p>
        </p:txBody>
      </p:sp>
      <p:sp>
        <p:nvSpPr>
          <p:cNvPr id="13" name="텍스트 개체 틀 1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endParaRPr lang="en-US" altLang="ko-KR" sz="5400" dirty="0"/>
          </a:p>
          <a:p>
            <a:r>
              <a:rPr lang="en-US" altLang="ko-KR" sz="5400" dirty="0"/>
              <a:t>Tangible-Intangible Competition</a:t>
            </a:r>
          </a:p>
          <a:p>
            <a:endParaRPr lang="en-US" altLang="ko-KR" sz="2400" dirty="0"/>
          </a:p>
          <a:p>
            <a:endParaRPr lang="en-US" altLang="ko-KR" sz="2400" dirty="0"/>
          </a:p>
          <a:p>
            <a:endParaRPr lang="en-US" altLang="ko-KR" sz="2400" dirty="0"/>
          </a:p>
          <a:p>
            <a:endParaRPr lang="en-US" altLang="ko-KR" sz="2400" dirty="0"/>
          </a:p>
          <a:p>
            <a:pPr>
              <a:buNone/>
            </a:pPr>
            <a:r>
              <a:rPr lang="en-US" altLang="ko-KR" sz="2400" b="1" dirty="0"/>
              <a:t>   Berlin Dialogue 2026</a:t>
            </a:r>
          </a:p>
          <a:p>
            <a:r>
              <a:rPr lang="en-US" altLang="ko-KR" sz="2400" b="1" dirty="0"/>
              <a:t>S.J. Park (dank an </a:t>
            </a:r>
            <a:r>
              <a:rPr lang="en-US" altLang="ko-KR" sz="2400" b="1" dirty="0" err="1"/>
              <a:t>ChatGPT</a:t>
            </a:r>
            <a:r>
              <a:rPr lang="en-US" altLang="ko-KR" sz="2400" b="1" dirty="0"/>
              <a:t>)</a:t>
            </a:r>
          </a:p>
          <a:p>
            <a:endParaRPr lang="en-US" altLang="ko-KR" sz="5400" dirty="0"/>
          </a:p>
          <a:p>
            <a:endParaRPr lang="en-US" altLang="ko-KR" sz="5400" dirty="0"/>
          </a:p>
          <a:p>
            <a:endParaRPr lang="ko-KR" altLang="en-US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Tangibles </a:t>
            </a:r>
            <a:r>
              <a:rPr lang="en-US" altLang="ko-KR" dirty="0" err="1"/>
              <a:t>vs</a:t>
            </a:r>
            <a:r>
              <a:rPr lang="en-US" altLang="ko-KR" dirty="0"/>
              <a:t> Intangibles = Machine </a:t>
            </a:r>
            <a:r>
              <a:rPr lang="en-US" altLang="ko-KR" dirty="0" err="1"/>
              <a:t>vs</a:t>
            </a:r>
            <a:r>
              <a:rPr lang="en-US" altLang="ko-KR" dirty="0"/>
              <a:t> Brain</a:t>
            </a:r>
            <a:endParaRPr lang="ko-KR" altLang="en-US" dirty="0"/>
          </a:p>
        </p:txBody>
      </p:sp>
      <p:sp>
        <p:nvSpPr>
          <p:cNvPr id="7" name="내용 개체 틀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err="1"/>
              <a:t>fabrik</a:t>
            </a:r>
            <a:r>
              <a:rPr lang="en-US" altLang="ko-KR" sz="3200" dirty="0"/>
              <a:t>, </a:t>
            </a:r>
            <a:r>
              <a:rPr lang="en-US" altLang="ko-KR" sz="3200" dirty="0" err="1"/>
              <a:t>maschinen</a:t>
            </a:r>
            <a:r>
              <a:rPr lang="en-US" altLang="ko-KR" sz="3200" dirty="0"/>
              <a:t>, </a:t>
            </a:r>
            <a:r>
              <a:rPr lang="en-US" altLang="ko-KR" sz="3200" dirty="0" err="1"/>
              <a:t>gebaeude</a:t>
            </a:r>
            <a:r>
              <a:rPr lang="en-US" altLang="ko-KR" sz="3200" dirty="0"/>
              <a:t>, </a:t>
            </a:r>
            <a:r>
              <a:rPr lang="en-US" altLang="ko-KR" sz="3200" dirty="0" err="1"/>
              <a:t>fahrzeug</a:t>
            </a:r>
            <a:r>
              <a:rPr lang="en-US" altLang="ko-KR" sz="3200" dirty="0"/>
              <a:t>, </a:t>
            </a:r>
            <a:r>
              <a:rPr lang="en-US" altLang="ko-KR" sz="3200" dirty="0" err="1"/>
              <a:t>rohstoffe</a:t>
            </a:r>
            <a:r>
              <a:rPr lang="en-US" altLang="ko-KR" sz="3200" dirty="0"/>
              <a:t>, </a:t>
            </a:r>
            <a:r>
              <a:rPr lang="en-US" altLang="ko-KR" sz="3200" dirty="0" err="1"/>
              <a:t>energieinfratruktur</a:t>
            </a:r>
            <a:endParaRPr lang="ko-KR" altLang="en-US" sz="3200" dirty="0"/>
          </a:p>
        </p:txBody>
      </p:sp>
      <p:sp>
        <p:nvSpPr>
          <p:cNvPr id="9" name="내용 개체 틀 8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err="1"/>
              <a:t>wissen</a:t>
            </a:r>
            <a:r>
              <a:rPr lang="en-US" altLang="ko-KR" sz="3200" dirty="0"/>
              <a:t>, talent, software, </a:t>
            </a:r>
            <a:r>
              <a:rPr lang="en-US" altLang="ko-KR" sz="3200" dirty="0" err="1"/>
              <a:t>daten</a:t>
            </a:r>
            <a:r>
              <a:rPr lang="en-US" altLang="ko-KR" sz="3200" dirty="0"/>
              <a:t>, </a:t>
            </a:r>
            <a:r>
              <a:rPr lang="en-US" altLang="ko-KR" sz="3200" dirty="0" err="1"/>
              <a:t>marken</a:t>
            </a:r>
            <a:r>
              <a:rPr lang="en-US" altLang="ko-KR" sz="3200" dirty="0"/>
              <a:t>, </a:t>
            </a:r>
            <a:r>
              <a:rPr lang="en-US" altLang="ko-KR" sz="3200" dirty="0" err="1"/>
              <a:t>patente</a:t>
            </a:r>
            <a:r>
              <a:rPr lang="en-US" altLang="ko-KR" sz="3200" dirty="0"/>
              <a:t>, </a:t>
            </a:r>
            <a:r>
              <a:rPr lang="en-US" altLang="ko-KR" sz="3200" dirty="0" err="1"/>
              <a:t>algorithmen</a:t>
            </a:r>
            <a:r>
              <a:rPr lang="en-US" altLang="ko-KR" sz="3200" dirty="0"/>
              <a:t>, </a:t>
            </a:r>
            <a:r>
              <a:rPr lang="en-US" altLang="ko-KR" sz="3200" dirty="0" err="1"/>
              <a:t>netzwerke</a:t>
            </a:r>
            <a:r>
              <a:rPr lang="en-US" altLang="ko-KR" sz="3200" dirty="0"/>
              <a:t>, </a:t>
            </a:r>
            <a:r>
              <a:rPr lang="en-US" altLang="ko-KR" sz="3200" dirty="0" err="1"/>
              <a:t>organisationsstruktur</a:t>
            </a:r>
            <a:r>
              <a:rPr lang="en-US" altLang="ko-KR" sz="3200"/>
              <a:t> und-kultur</a:t>
            </a:r>
            <a:endParaRPr lang="ko-KR" alt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Intangible future</a:t>
            </a:r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3600" dirty="0"/>
              <a:t>1. Wert </a:t>
            </a:r>
            <a:r>
              <a:rPr lang="en-US" altLang="ko-KR" sz="3600" dirty="0" err="1"/>
              <a:t>entsteht</a:t>
            </a:r>
            <a:r>
              <a:rPr lang="en-US" altLang="ko-KR" sz="3600" dirty="0"/>
              <a:t> </a:t>
            </a:r>
            <a:r>
              <a:rPr lang="en-US" altLang="ko-KR" sz="3600" dirty="0" err="1"/>
              <a:t>durch</a:t>
            </a:r>
            <a:r>
              <a:rPr lang="en-US" altLang="ko-KR" sz="3600" dirty="0"/>
              <a:t> </a:t>
            </a:r>
            <a:r>
              <a:rPr lang="en-US" altLang="ko-KR" sz="3600" dirty="0" err="1"/>
              <a:t>Wissen</a:t>
            </a:r>
            <a:r>
              <a:rPr lang="en-US" altLang="ko-KR" sz="3600" dirty="0"/>
              <a:t>, </a:t>
            </a:r>
            <a:r>
              <a:rPr lang="en-US" altLang="ko-KR" sz="3600" dirty="0" err="1"/>
              <a:t>statt</a:t>
            </a:r>
            <a:r>
              <a:rPr lang="en-US" altLang="ko-KR" sz="3600" dirty="0"/>
              <a:t> </a:t>
            </a:r>
            <a:r>
              <a:rPr lang="en-US" altLang="ko-KR" sz="3600" dirty="0" err="1"/>
              <a:t>Maschinen</a:t>
            </a:r>
            <a:endParaRPr lang="en-US" altLang="ko-KR" sz="3600" dirty="0"/>
          </a:p>
          <a:p>
            <a:r>
              <a:rPr lang="en-US" altLang="ko-KR" sz="3600" dirty="0"/>
              <a:t>2. </a:t>
            </a:r>
            <a:r>
              <a:rPr lang="en-US" altLang="ko-KR" sz="3600" dirty="0" err="1"/>
              <a:t>Kapital</a:t>
            </a:r>
            <a:r>
              <a:rPr lang="en-US" altLang="ko-KR" sz="3600" dirty="0"/>
              <a:t> </a:t>
            </a:r>
            <a:r>
              <a:rPr lang="en-US" altLang="ko-KR" sz="3600" dirty="0" err="1"/>
              <a:t>wird</a:t>
            </a:r>
            <a:r>
              <a:rPr lang="en-US" altLang="ko-KR" sz="3600" dirty="0"/>
              <a:t> </a:t>
            </a:r>
            <a:r>
              <a:rPr lang="en-US" altLang="ko-KR" sz="3600" dirty="0" err="1"/>
              <a:t>immateriell</a:t>
            </a:r>
            <a:endParaRPr lang="en-US" altLang="ko-KR" sz="3600" dirty="0"/>
          </a:p>
          <a:p>
            <a:r>
              <a:rPr lang="en-US" altLang="ko-KR" sz="3600" dirty="0"/>
              <a:t>3. </a:t>
            </a:r>
            <a:r>
              <a:rPr lang="en-US" altLang="ko-KR" sz="3600" dirty="0" err="1"/>
              <a:t>Staaten</a:t>
            </a:r>
            <a:r>
              <a:rPr lang="en-US" altLang="ko-KR" sz="3600" dirty="0"/>
              <a:t> </a:t>
            </a:r>
            <a:r>
              <a:rPr lang="en-US" altLang="ko-KR" sz="3600" dirty="0" err="1"/>
              <a:t>konkurrieren</a:t>
            </a:r>
            <a:r>
              <a:rPr lang="en-US" altLang="ko-KR" sz="3600" dirty="0"/>
              <a:t> um KI-</a:t>
            </a:r>
            <a:r>
              <a:rPr lang="en-US" altLang="ko-KR" sz="3600" dirty="0" err="1"/>
              <a:t>Modelle</a:t>
            </a:r>
            <a:r>
              <a:rPr lang="en-US" altLang="ko-KR" sz="3600" dirty="0"/>
              <a:t> und </a:t>
            </a:r>
            <a:r>
              <a:rPr lang="en-US" altLang="ko-KR" sz="3600" dirty="0" err="1"/>
              <a:t>Rechenkapazitaet</a:t>
            </a:r>
            <a:endParaRPr lang="en-US" altLang="ko-KR" sz="3600" dirty="0"/>
          </a:p>
          <a:p>
            <a:r>
              <a:rPr lang="en-US" altLang="ko-KR" sz="3600" dirty="0"/>
              <a:t>4. </a:t>
            </a:r>
            <a:r>
              <a:rPr lang="en-US" altLang="ko-KR" sz="3600" dirty="0" err="1"/>
              <a:t>Halbleiterdesign</a:t>
            </a:r>
            <a:r>
              <a:rPr lang="en-US" altLang="ko-KR" sz="3600" dirty="0"/>
              <a:t> (</a:t>
            </a:r>
            <a:r>
              <a:rPr lang="en-US" altLang="ko-KR" sz="3600" dirty="0">
                <a:solidFill>
                  <a:srgbClr val="FF0000"/>
                </a:solidFill>
              </a:rPr>
              <a:t>intangible</a:t>
            </a:r>
            <a:r>
              <a:rPr lang="en-US" altLang="ko-KR" sz="3600" dirty="0"/>
              <a:t>)</a:t>
            </a:r>
            <a:r>
              <a:rPr lang="en-US" altLang="ko-KR" sz="3600" dirty="0">
                <a:solidFill>
                  <a:srgbClr val="FF0000"/>
                </a:solidFill>
              </a:rPr>
              <a:t> </a:t>
            </a:r>
            <a:r>
              <a:rPr lang="en-US" altLang="ko-KR" sz="3600" dirty="0" err="1"/>
              <a:t>vs</a:t>
            </a:r>
            <a:r>
              <a:rPr lang="en-US" altLang="ko-KR" sz="3600" dirty="0"/>
              <a:t> </a:t>
            </a:r>
            <a:r>
              <a:rPr lang="en-US" altLang="ko-KR" sz="3600" dirty="0" err="1"/>
              <a:t>Halbleiterfertigung</a:t>
            </a:r>
            <a:r>
              <a:rPr lang="en-US" altLang="ko-KR" sz="3600" dirty="0"/>
              <a:t> (</a:t>
            </a:r>
            <a:r>
              <a:rPr lang="en-US" altLang="ko-KR" sz="3600" dirty="0">
                <a:solidFill>
                  <a:srgbClr val="FF0000"/>
                </a:solidFill>
              </a:rPr>
              <a:t>tangible</a:t>
            </a:r>
            <a:r>
              <a:rPr lang="en-US" altLang="ko-KR" sz="3600" dirty="0"/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 err="1"/>
              <a:t>Keine</a:t>
            </a:r>
            <a:r>
              <a:rPr lang="en-US" altLang="ko-KR" sz="3200" b="1" dirty="0"/>
              <a:t> </a:t>
            </a:r>
            <a:r>
              <a:rPr lang="en-US" altLang="ko-KR" sz="3200" b="1" dirty="0" err="1"/>
              <a:t>Dichotomie</a:t>
            </a:r>
            <a:r>
              <a:rPr lang="en-US" altLang="ko-KR" sz="3200" b="1" dirty="0"/>
              <a:t> </a:t>
            </a:r>
            <a:r>
              <a:rPr lang="en-US" altLang="ko-KR" sz="3200" dirty="0" err="1"/>
              <a:t>zwischen</a:t>
            </a:r>
            <a:r>
              <a:rPr lang="en-US" altLang="ko-KR" sz="3200" dirty="0"/>
              <a:t> Tangible und Intangible, </a:t>
            </a:r>
            <a:r>
              <a:rPr lang="en-US" altLang="ko-KR" sz="3200" dirty="0" err="1"/>
              <a:t>sondern</a:t>
            </a:r>
            <a:r>
              <a:rPr lang="en-US" altLang="ko-KR" sz="3200" dirty="0"/>
              <a:t> </a:t>
            </a:r>
            <a:r>
              <a:rPr lang="en-US" altLang="ko-KR" sz="3200" dirty="0" err="1"/>
              <a:t>Hybridmodelle</a:t>
            </a:r>
            <a:endParaRPr lang="ko-KR" altLang="en-US" sz="3200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Fest </a:t>
            </a:r>
            <a:r>
              <a:rPr lang="en-US" altLang="ko-KR" dirty="0" err="1"/>
              <a:t>steht</a:t>
            </a:r>
            <a:r>
              <a:rPr lang="en-US" altLang="ko-KR" dirty="0"/>
              <a:t>, </a:t>
            </a:r>
            <a:r>
              <a:rPr lang="en-US" altLang="ko-KR" dirty="0" err="1"/>
              <a:t>dass</a:t>
            </a:r>
            <a:r>
              <a:rPr lang="en-US" altLang="ko-KR" dirty="0"/>
              <a:t> </a:t>
            </a:r>
            <a:r>
              <a:rPr lang="en-US" altLang="ko-KR" dirty="0" err="1"/>
              <a:t>sich</a:t>
            </a:r>
            <a:r>
              <a:rPr lang="en-US" altLang="ko-KR" dirty="0"/>
              <a:t> die </a:t>
            </a:r>
            <a:r>
              <a:rPr lang="en-US" altLang="ko-KR" dirty="0" err="1"/>
              <a:t>globale</a:t>
            </a:r>
            <a:r>
              <a:rPr lang="en-US" altLang="ko-KR" dirty="0"/>
              <a:t> </a:t>
            </a:r>
            <a:r>
              <a:rPr lang="en-US" altLang="ko-KR" dirty="0" err="1"/>
              <a:t>Konkurrenz</a:t>
            </a:r>
            <a:r>
              <a:rPr lang="en-US" altLang="ko-KR" dirty="0"/>
              <a:t> </a:t>
            </a:r>
            <a:r>
              <a:rPr lang="en-US" altLang="ko-KR" dirty="0" err="1"/>
              <a:t>zunehmend</a:t>
            </a:r>
            <a:r>
              <a:rPr lang="en-US" altLang="ko-KR" dirty="0"/>
              <a:t> von </a:t>
            </a:r>
            <a:r>
              <a:rPr lang="en-US" altLang="ko-KR" dirty="0" err="1"/>
              <a:t>einer</a:t>
            </a:r>
            <a:r>
              <a:rPr lang="en-US" altLang="ko-KR" dirty="0"/>
              <a:t> </a:t>
            </a:r>
            <a:r>
              <a:rPr lang="en-US" altLang="ko-KR" dirty="0" err="1"/>
              <a:t>tangiblen</a:t>
            </a:r>
            <a:r>
              <a:rPr lang="en-US" altLang="ko-KR" dirty="0"/>
              <a:t> auf die intangible </a:t>
            </a:r>
            <a:r>
              <a:rPr lang="en-US" altLang="ko-KR" dirty="0" err="1"/>
              <a:t>Wettwerbslogik</a:t>
            </a:r>
            <a:r>
              <a:rPr lang="en-US" altLang="ko-KR" dirty="0"/>
              <a:t> </a:t>
            </a:r>
            <a:r>
              <a:rPr lang="en-US" altLang="ko-KR" dirty="0" err="1"/>
              <a:t>verschiebt</a:t>
            </a:r>
            <a:r>
              <a:rPr lang="en-US" altLang="ko-KR" dirty="0"/>
              <a:t>, in </a:t>
            </a:r>
            <a:r>
              <a:rPr lang="en-US" altLang="ko-KR" dirty="0" err="1"/>
              <a:t>der</a:t>
            </a:r>
            <a:r>
              <a:rPr lang="en-US" altLang="ko-KR" dirty="0"/>
              <a:t> intangible Assets  die </a:t>
            </a:r>
            <a:r>
              <a:rPr lang="en-US" altLang="ko-KR" dirty="0" err="1"/>
              <a:t>entscheidende</a:t>
            </a:r>
            <a:r>
              <a:rPr lang="en-US" altLang="ko-KR" dirty="0"/>
              <a:t> </a:t>
            </a:r>
            <a:r>
              <a:rPr lang="en-US" altLang="ko-KR" dirty="0" err="1"/>
              <a:t>Wertschoepfungs</a:t>
            </a:r>
            <a:r>
              <a:rPr lang="en-US" altLang="ko-KR" dirty="0"/>
              <a:t>-und </a:t>
            </a:r>
            <a:r>
              <a:rPr lang="en-US" altLang="ko-KR" dirty="0" err="1"/>
              <a:t>Machtquellen</a:t>
            </a:r>
            <a:r>
              <a:rPr lang="en-US" altLang="ko-KR" dirty="0"/>
              <a:t> </a:t>
            </a:r>
            <a:r>
              <a:rPr lang="en-US" altLang="ko-KR" dirty="0" err="1"/>
              <a:t>darstellen</a:t>
            </a:r>
            <a:r>
              <a:rPr lang="en-US" altLang="ko-KR" dirty="0"/>
              <a:t>. </a:t>
            </a:r>
          </a:p>
          <a:p>
            <a:r>
              <a:rPr lang="en-US" altLang="ko-KR" b="1" dirty="0"/>
              <a:t>Intangibles </a:t>
            </a:r>
            <a:r>
              <a:rPr lang="en-US" altLang="ko-KR" b="1" dirty="0" err="1"/>
              <a:t>brauchen</a:t>
            </a:r>
            <a:r>
              <a:rPr lang="en-US" altLang="ko-KR" b="1" dirty="0"/>
              <a:t> tangibles.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ko-KR" b="1" dirty="0"/>
            </a:br>
            <a:r>
              <a:rPr lang="en-US" altLang="ko-KR" b="1" dirty="0" err="1"/>
              <a:t>Weltwirtschaftszentrum</a:t>
            </a:r>
            <a:endParaRPr lang="ko-KR" altLang="en-US" dirty="0"/>
          </a:p>
        </p:txBody>
      </p:sp>
      <p:sp>
        <p:nvSpPr>
          <p:cNvPr id="14" name="텍스트 개체 틀 1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endParaRPr lang="ko-KR" altLang="en-US" dirty="0"/>
          </a:p>
          <a:p>
            <a:r>
              <a:rPr lang="en-US" altLang="ko-KR" sz="4100" dirty="0" err="1"/>
              <a:t>heute</a:t>
            </a:r>
            <a:endParaRPr lang="ko-KR" altLang="en-US" sz="4100" dirty="0"/>
          </a:p>
        </p:txBody>
      </p:sp>
      <p:sp>
        <p:nvSpPr>
          <p:cNvPr id="6" name="텍스트 개체 틀 5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2694285"/>
          </a:xfrm>
        </p:spPr>
        <p:txBody>
          <a:bodyPr>
            <a:noAutofit/>
          </a:bodyPr>
          <a:lstStyle/>
          <a:p>
            <a:r>
              <a:rPr lang="en-US" altLang="ko-KR" sz="4800" dirty="0"/>
              <a:t>USA</a:t>
            </a:r>
          </a:p>
          <a:p>
            <a:r>
              <a:rPr lang="en-US" altLang="ko-KR" sz="4800" dirty="0"/>
              <a:t>China</a:t>
            </a:r>
          </a:p>
          <a:p>
            <a:r>
              <a:rPr lang="en-US" altLang="ko-KR" sz="4800" dirty="0"/>
              <a:t>EU?</a:t>
            </a:r>
            <a:endParaRPr lang="ko-KR" altLang="en-US" sz="4800" dirty="0"/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ko-KR" dirty="0" err="1"/>
              <a:t>morgen</a:t>
            </a:r>
            <a:endParaRPr lang="ko-KR" altLang="en-US" dirty="0"/>
          </a:p>
        </p:txBody>
      </p:sp>
      <p:sp>
        <p:nvSpPr>
          <p:cNvPr id="8" name="텍스트 개체 틀 7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2550269"/>
          </a:xfrm>
        </p:spPr>
        <p:txBody>
          <a:bodyPr>
            <a:normAutofit fontScale="62500" lnSpcReduction="20000"/>
          </a:bodyPr>
          <a:lstStyle/>
          <a:p>
            <a:r>
              <a:rPr lang="en-US" altLang="ko-KR" sz="4400" dirty="0"/>
              <a:t>USA (financial/technological powerhouse)</a:t>
            </a:r>
          </a:p>
          <a:p>
            <a:r>
              <a:rPr lang="en-US" altLang="ko-KR" sz="4400" dirty="0"/>
              <a:t> China (20%, 2050)</a:t>
            </a:r>
          </a:p>
          <a:p>
            <a:r>
              <a:rPr lang="en-US" altLang="ko-KR" sz="4400" dirty="0"/>
              <a:t> </a:t>
            </a:r>
            <a:r>
              <a:rPr lang="en-US" altLang="ko-KR" sz="4400" dirty="0" err="1"/>
              <a:t>Indien</a:t>
            </a:r>
            <a:r>
              <a:rPr lang="en-US" altLang="ko-KR" sz="4400" dirty="0"/>
              <a:t> plus ASEAN</a:t>
            </a:r>
          </a:p>
          <a:p>
            <a:r>
              <a:rPr lang="en-US" altLang="ko-KR" sz="4400" dirty="0"/>
              <a:t> EU (9%, 2050)</a:t>
            </a:r>
            <a:endParaRPr lang="ko-KR" altLang="en-US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err="1"/>
              <a:t>Weltwirtschafts</a:t>
            </a:r>
            <a:r>
              <a:rPr lang="en-US" altLang="ko-KR" i="1" dirty="0" err="1">
                <a:solidFill>
                  <a:srgbClr val="C00000"/>
                </a:solidFill>
              </a:rPr>
              <a:t>subzentren</a:t>
            </a:r>
            <a:r>
              <a:rPr lang="en-US" altLang="ko-KR" i="1" dirty="0"/>
              <a:t> </a:t>
            </a:r>
            <a:r>
              <a:rPr lang="en-US" altLang="ko-KR" dirty="0" err="1"/>
              <a:t>entstehen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4400" dirty="0" err="1"/>
              <a:t>Asien</a:t>
            </a:r>
            <a:r>
              <a:rPr lang="en-US" altLang="ko-KR" sz="4400" dirty="0"/>
              <a:t>: Shenzhen, Bangalore, Jakarta, </a:t>
            </a:r>
            <a:r>
              <a:rPr lang="en-US" altLang="ko-KR" sz="4400" dirty="0" err="1"/>
              <a:t>Daejon</a:t>
            </a:r>
            <a:endParaRPr lang="en-US" altLang="ko-KR" sz="4400" dirty="0"/>
          </a:p>
          <a:p>
            <a:r>
              <a:rPr lang="en-US" altLang="ko-KR" sz="4400" dirty="0" err="1"/>
              <a:t>Mittelnahost</a:t>
            </a:r>
            <a:r>
              <a:rPr lang="en-US" altLang="ko-KR" sz="4400" dirty="0"/>
              <a:t>: Dubai und Doha</a:t>
            </a:r>
          </a:p>
          <a:p>
            <a:r>
              <a:rPr lang="en-US" altLang="ko-KR" sz="4400" dirty="0" err="1"/>
              <a:t>Afrika</a:t>
            </a:r>
            <a:r>
              <a:rPr lang="en-US" altLang="ko-KR" sz="4400" dirty="0"/>
              <a:t>: Nairobi und Johannesburg</a:t>
            </a:r>
            <a:endParaRPr lang="ko-KR" altLang="en-US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err="1"/>
              <a:t>Zukunft</a:t>
            </a:r>
            <a:r>
              <a:rPr lang="en-US" altLang="ko-KR" dirty="0"/>
              <a:t>: </a:t>
            </a:r>
            <a:r>
              <a:rPr lang="en-US" altLang="ko-KR" dirty="0" err="1"/>
              <a:t>multipolare</a:t>
            </a:r>
            <a:r>
              <a:rPr lang="en-US" altLang="ko-KR" dirty="0"/>
              <a:t> </a:t>
            </a:r>
            <a:r>
              <a:rPr lang="en-US" altLang="ko-KR" dirty="0" err="1"/>
              <a:t>Weltwirtschaft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ko-KR" sz="2800" dirty="0">
                <a:solidFill>
                  <a:srgbClr val="C00000"/>
                </a:solidFill>
              </a:rPr>
              <a:t>1.Technologische </a:t>
            </a:r>
            <a:r>
              <a:rPr lang="en-US" altLang="ko-KR" sz="2800" dirty="0" err="1">
                <a:solidFill>
                  <a:srgbClr val="C00000"/>
                </a:solidFill>
              </a:rPr>
              <a:t>Innovationskraft</a:t>
            </a:r>
            <a:r>
              <a:rPr lang="en-US" altLang="ko-KR" sz="2800" dirty="0">
                <a:solidFill>
                  <a:srgbClr val="C00000"/>
                </a:solidFill>
              </a:rPr>
              <a:t> (KI, </a:t>
            </a:r>
            <a:r>
              <a:rPr lang="en-US" altLang="ko-KR" sz="2800" dirty="0" err="1">
                <a:solidFill>
                  <a:srgbClr val="C00000"/>
                </a:solidFill>
              </a:rPr>
              <a:t>Automatisierung</a:t>
            </a:r>
            <a:r>
              <a:rPr lang="en-US" altLang="ko-KR" sz="2800" dirty="0">
                <a:solidFill>
                  <a:srgbClr val="C00000"/>
                </a:solidFill>
              </a:rPr>
              <a:t>, </a:t>
            </a:r>
            <a:r>
              <a:rPr lang="en-US" altLang="ko-KR" sz="2800" dirty="0" err="1">
                <a:solidFill>
                  <a:srgbClr val="C00000"/>
                </a:solidFill>
              </a:rPr>
              <a:t>digitale</a:t>
            </a:r>
            <a:r>
              <a:rPr lang="en-US" altLang="ko-KR" sz="2800" dirty="0">
                <a:solidFill>
                  <a:srgbClr val="C00000"/>
                </a:solidFill>
              </a:rPr>
              <a:t> </a:t>
            </a:r>
            <a:r>
              <a:rPr lang="en-US" altLang="ko-KR" sz="2800" dirty="0" err="1">
                <a:solidFill>
                  <a:srgbClr val="C00000"/>
                </a:solidFill>
              </a:rPr>
              <a:t>Infrastruktur</a:t>
            </a:r>
            <a:r>
              <a:rPr lang="en-US" altLang="ko-KR" sz="2800" dirty="0">
                <a:solidFill>
                  <a:srgbClr val="C00000"/>
                </a:solidFill>
              </a:rPr>
              <a:t>,</a:t>
            </a:r>
          </a:p>
          <a:p>
            <a:pPr>
              <a:buNone/>
            </a:pPr>
            <a:r>
              <a:rPr lang="en-US" altLang="ko-KR" sz="2800" dirty="0">
                <a:solidFill>
                  <a:srgbClr val="C00000"/>
                </a:solidFill>
              </a:rPr>
              <a:t>   </a:t>
            </a:r>
            <a:r>
              <a:rPr lang="en-US" altLang="ko-KR" sz="2800" dirty="0" err="1">
                <a:solidFill>
                  <a:srgbClr val="C00000"/>
                </a:solidFill>
              </a:rPr>
              <a:t>Datenmaerkte</a:t>
            </a:r>
            <a:r>
              <a:rPr lang="en-US" altLang="ko-KR" sz="2800" dirty="0">
                <a:solidFill>
                  <a:srgbClr val="C00000"/>
                </a:solidFill>
              </a:rPr>
              <a:t>, </a:t>
            </a:r>
            <a:r>
              <a:rPr lang="en-US" altLang="ko-KR" sz="2800" dirty="0" err="1">
                <a:solidFill>
                  <a:srgbClr val="C00000"/>
                </a:solidFill>
              </a:rPr>
              <a:t>schnelles</a:t>
            </a:r>
            <a:r>
              <a:rPr lang="en-US" altLang="ko-KR" sz="2800" dirty="0">
                <a:solidFill>
                  <a:srgbClr val="C00000"/>
                </a:solidFill>
              </a:rPr>
              <a:t> </a:t>
            </a:r>
            <a:r>
              <a:rPr lang="en-US" altLang="ko-KR" sz="2800" dirty="0" err="1">
                <a:solidFill>
                  <a:srgbClr val="C00000"/>
                </a:solidFill>
              </a:rPr>
              <a:t>Skalieren</a:t>
            </a:r>
            <a:r>
              <a:rPr lang="en-US" altLang="ko-KR" sz="2800" dirty="0">
                <a:solidFill>
                  <a:srgbClr val="C00000"/>
                </a:solidFill>
              </a:rPr>
              <a:t>, etc.)</a:t>
            </a:r>
          </a:p>
          <a:p>
            <a:pPr>
              <a:buNone/>
            </a:pPr>
            <a:r>
              <a:rPr lang="en-US" altLang="ko-KR" sz="2800" dirty="0">
                <a:solidFill>
                  <a:srgbClr val="C00000"/>
                </a:solidFill>
              </a:rPr>
              <a:t> 2.Human Capital (F/E, </a:t>
            </a:r>
            <a:r>
              <a:rPr lang="en-US" altLang="ko-KR" sz="2800" dirty="0" err="1">
                <a:solidFill>
                  <a:srgbClr val="C00000"/>
                </a:solidFill>
              </a:rPr>
              <a:t>Universties</a:t>
            </a:r>
            <a:r>
              <a:rPr lang="en-US" altLang="ko-KR" sz="2800" dirty="0">
                <a:solidFill>
                  <a:srgbClr val="C00000"/>
                </a:solidFill>
              </a:rPr>
              <a:t>, Clusters)</a:t>
            </a:r>
          </a:p>
          <a:p>
            <a:pPr>
              <a:buNone/>
            </a:pPr>
            <a:r>
              <a:rPr lang="en-US" altLang="ko-KR" sz="2800" dirty="0">
                <a:solidFill>
                  <a:srgbClr val="C00000"/>
                </a:solidFill>
              </a:rPr>
              <a:t> 3.Geopolitische </a:t>
            </a:r>
            <a:r>
              <a:rPr lang="en-US" altLang="ko-KR" sz="2800" dirty="0" err="1">
                <a:solidFill>
                  <a:srgbClr val="C00000"/>
                </a:solidFill>
              </a:rPr>
              <a:t>Stabilitaet</a:t>
            </a:r>
            <a:endParaRPr lang="en-US" altLang="ko-KR" sz="2800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altLang="ko-KR" sz="2800" dirty="0">
                <a:solidFill>
                  <a:srgbClr val="C00000"/>
                </a:solidFill>
              </a:rPr>
              <a:t> 4.Starke </a:t>
            </a:r>
            <a:r>
              <a:rPr lang="en-US" altLang="ko-KR" sz="2800" dirty="0" err="1">
                <a:solidFill>
                  <a:srgbClr val="C00000"/>
                </a:solidFill>
              </a:rPr>
              <a:t>Handelsnetzwerke</a:t>
            </a:r>
            <a:endParaRPr lang="en-US" altLang="ko-KR" sz="2800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altLang="ko-KR" sz="2800" dirty="0">
                <a:solidFill>
                  <a:srgbClr val="C00000"/>
                </a:solidFill>
              </a:rPr>
              <a:t> 5. </a:t>
            </a:r>
            <a:r>
              <a:rPr lang="en-US" altLang="ko-KR" sz="2800" dirty="0" err="1">
                <a:solidFill>
                  <a:srgbClr val="C00000"/>
                </a:solidFill>
              </a:rPr>
              <a:t>Anpassungsfaehigkeit</a:t>
            </a:r>
            <a:r>
              <a:rPr lang="en-US" altLang="ko-KR" sz="2800" dirty="0">
                <a:solidFill>
                  <a:srgbClr val="C00000"/>
                </a:solidFill>
              </a:rPr>
              <a:t> an </a:t>
            </a:r>
            <a:r>
              <a:rPr lang="en-US" altLang="ko-KR" sz="2800" dirty="0" err="1">
                <a:solidFill>
                  <a:srgbClr val="C00000"/>
                </a:solidFill>
              </a:rPr>
              <a:t>globale</a:t>
            </a:r>
            <a:r>
              <a:rPr lang="en-US" altLang="ko-KR" sz="2800" dirty="0">
                <a:solidFill>
                  <a:srgbClr val="C00000"/>
                </a:solidFill>
              </a:rPr>
              <a:t> </a:t>
            </a:r>
            <a:r>
              <a:rPr lang="en-US" altLang="ko-KR" sz="2800" dirty="0" err="1">
                <a:solidFill>
                  <a:srgbClr val="C00000"/>
                </a:solidFill>
              </a:rPr>
              <a:t>Umbrueche</a:t>
            </a:r>
            <a:endParaRPr lang="en-US" altLang="ko-KR" sz="2800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altLang="ko-KR" sz="2800" dirty="0">
                <a:solidFill>
                  <a:srgbClr val="C00000"/>
                </a:solidFill>
              </a:rPr>
              <a:t> 6. Demographics</a:t>
            </a:r>
          </a:p>
          <a:p>
            <a:pPr>
              <a:buNone/>
            </a:pPr>
            <a:endParaRPr lang="en-US" altLang="ko-KR" sz="2800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altLang="ko-KR" sz="2800" dirty="0">
                <a:solidFill>
                  <a:srgbClr val="C00000"/>
                </a:solidFill>
              </a:rPr>
              <a:t> </a:t>
            </a:r>
            <a:r>
              <a:rPr lang="en-US" altLang="ko-KR" sz="2800" b="1" dirty="0">
                <a:solidFill>
                  <a:srgbClr val="C00000"/>
                </a:solidFill>
              </a:rPr>
              <a:t>Leadership, Leadership!</a:t>
            </a:r>
          </a:p>
          <a:p>
            <a:pPr>
              <a:buNone/>
            </a:pPr>
            <a:endParaRPr lang="en-US" altLang="ko-KR" dirty="0"/>
          </a:p>
          <a:p>
            <a:pPr>
              <a:buNone/>
            </a:pPr>
            <a:endParaRPr lang="en-US" altLang="ko-KR" dirty="0"/>
          </a:p>
          <a:p>
            <a:pPr>
              <a:buNone/>
            </a:pPr>
            <a:endParaRPr lang="en-US" altLang="ko-KR" dirty="0"/>
          </a:p>
          <a:p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Microsoft Office PowerPoint</Application>
  <PresentationFormat>Bildschirmpräsentation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맑은 고딕</vt:lpstr>
      <vt:lpstr>Arial</vt:lpstr>
      <vt:lpstr>Office 테마</vt:lpstr>
      <vt:lpstr> </vt:lpstr>
      <vt:lpstr>Tangibles vs Intangibles = Machine vs Brain</vt:lpstr>
      <vt:lpstr>Intangible future</vt:lpstr>
      <vt:lpstr>Keine Dichotomie zwischen Tangible und Intangible, sondern Hybridmodelle</vt:lpstr>
      <vt:lpstr> Weltwirtschaftszentrum</vt:lpstr>
      <vt:lpstr>Weltwirtschaftssubzentren entstehen</vt:lpstr>
      <vt:lpstr>Zukunft: multipolare Weltwirtschaft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samsung</dc:creator>
  <cp:lastModifiedBy>Thomas Kiefer</cp:lastModifiedBy>
  <cp:revision>11</cp:revision>
  <dcterms:created xsi:type="dcterms:W3CDTF">2026-02-01T11:53:23Z</dcterms:created>
  <dcterms:modified xsi:type="dcterms:W3CDTF">2026-02-18T11:32:52Z</dcterms:modified>
</cp:coreProperties>
</file>